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82" r:id="rId3"/>
    <p:sldId id="331" r:id="rId4"/>
    <p:sldId id="326" r:id="rId5"/>
    <p:sldId id="327" r:id="rId6"/>
    <p:sldId id="332" r:id="rId7"/>
    <p:sldId id="328" r:id="rId8"/>
    <p:sldId id="333" r:id="rId9"/>
    <p:sldId id="334" r:id="rId10"/>
    <p:sldId id="335" r:id="rId11"/>
    <p:sldId id="336" r:id="rId12"/>
    <p:sldId id="337" r:id="rId13"/>
    <p:sldId id="338" r:id="rId14"/>
    <p:sldId id="363" r:id="rId15"/>
    <p:sldId id="364" r:id="rId16"/>
    <p:sldId id="365" r:id="rId1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85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7FBD-EA61-4CA5-8EBC-531B12CDEFE4}" type="datetimeFigureOut">
              <a:rPr lang="nl-NL" smtClean="0"/>
              <a:pPr/>
              <a:t>10-4-2017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6833-ED63-4B13-BCCD-6337630B3D6D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7FBD-EA61-4CA5-8EBC-531B12CDEFE4}" type="datetimeFigureOut">
              <a:rPr lang="nl-NL" smtClean="0"/>
              <a:pPr/>
              <a:t>10-4-2017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6833-ED63-4B13-BCCD-6337630B3D6D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7FBD-EA61-4CA5-8EBC-531B12CDEFE4}" type="datetimeFigureOut">
              <a:rPr lang="nl-NL" smtClean="0"/>
              <a:pPr/>
              <a:t>10-4-2017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6833-ED63-4B13-BCCD-6337630B3D6D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7FBD-EA61-4CA5-8EBC-531B12CDEFE4}" type="datetimeFigureOut">
              <a:rPr lang="nl-NL" smtClean="0"/>
              <a:pPr/>
              <a:t>10-4-2017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6833-ED63-4B13-BCCD-6337630B3D6D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7FBD-EA61-4CA5-8EBC-531B12CDEFE4}" type="datetimeFigureOut">
              <a:rPr lang="nl-NL" smtClean="0"/>
              <a:pPr/>
              <a:t>10-4-2017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6833-ED63-4B13-BCCD-6337630B3D6D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7FBD-EA61-4CA5-8EBC-531B12CDEFE4}" type="datetimeFigureOut">
              <a:rPr lang="nl-NL" smtClean="0"/>
              <a:pPr/>
              <a:t>10-4-2017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6833-ED63-4B13-BCCD-6337630B3D6D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7FBD-EA61-4CA5-8EBC-531B12CDEFE4}" type="datetimeFigureOut">
              <a:rPr lang="nl-NL" smtClean="0"/>
              <a:pPr/>
              <a:t>10-4-2017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6833-ED63-4B13-BCCD-6337630B3D6D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7FBD-EA61-4CA5-8EBC-531B12CDEFE4}" type="datetimeFigureOut">
              <a:rPr lang="nl-NL" smtClean="0"/>
              <a:pPr/>
              <a:t>10-4-2017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6833-ED63-4B13-BCCD-6337630B3D6D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7FBD-EA61-4CA5-8EBC-531B12CDEFE4}" type="datetimeFigureOut">
              <a:rPr lang="nl-NL" smtClean="0"/>
              <a:pPr/>
              <a:t>10-4-2017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6833-ED63-4B13-BCCD-6337630B3D6D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7FBD-EA61-4CA5-8EBC-531B12CDEFE4}" type="datetimeFigureOut">
              <a:rPr lang="nl-NL" smtClean="0"/>
              <a:pPr/>
              <a:t>10-4-2017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6833-ED63-4B13-BCCD-6337630B3D6D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7FBD-EA61-4CA5-8EBC-531B12CDEFE4}" type="datetimeFigureOut">
              <a:rPr lang="nl-NL" smtClean="0"/>
              <a:pPr/>
              <a:t>10-4-2017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6833-ED63-4B13-BCCD-6337630B3D6D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77FBD-EA61-4CA5-8EBC-531B12CDEFE4}" type="datetimeFigureOut">
              <a:rPr lang="nl-NL" smtClean="0"/>
              <a:pPr/>
              <a:t>10-4-2017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36833-ED63-4B13-BCCD-6337630B3D6D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gif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image" Target="../media/image25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g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0"/>
            <a:ext cx="6876256" cy="1470025"/>
          </a:xfrm>
        </p:spPr>
        <p:txBody>
          <a:bodyPr>
            <a:noAutofit/>
          </a:bodyPr>
          <a:lstStyle/>
          <a:p>
            <a:r>
              <a:rPr lang="nl-NL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De Koude Oorlog</a:t>
            </a:r>
            <a:endParaRPr lang="nl-NL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51520" y="5373216"/>
            <a:ext cx="6149280" cy="1752600"/>
          </a:xfrm>
        </p:spPr>
        <p:txBody>
          <a:bodyPr/>
          <a:lstStyle/>
          <a:p>
            <a:pPr algn="l"/>
            <a:r>
              <a:rPr lang="nl-NL" b="1" dirty="0" smtClean="0">
                <a:solidFill>
                  <a:schemeClr val="tx1"/>
                </a:solidFill>
              </a:rPr>
              <a:t>Tijd van televisie en computer</a:t>
            </a:r>
          </a:p>
          <a:p>
            <a:pPr algn="l"/>
            <a:r>
              <a:rPr lang="nl-NL" b="1" dirty="0" smtClean="0">
                <a:solidFill>
                  <a:schemeClr val="tx1"/>
                </a:solidFill>
              </a:rPr>
              <a:t>1950 – nu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514132"/>
            <a:ext cx="941176" cy="94117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856137"/>
            <a:ext cx="4680520" cy="3142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idx="1"/>
          </p:nvPr>
        </p:nvSpPr>
        <p:spPr>
          <a:xfrm>
            <a:off x="107504" y="1417639"/>
            <a:ext cx="8136904" cy="35955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nl-NL" sz="2400" b="1" dirty="0" smtClean="0"/>
              <a:t>Truman moet nu ingrijpen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/>
              <a:t>VS soldaten naar Korea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/>
              <a:t>Communistische legers verjaagd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/>
              <a:t>Zwaarbewapende grens tussen Noord-Korea en Zuid-Korea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/>
              <a:t>Nog steeds oorlog!</a:t>
            </a:r>
            <a:endParaRPr lang="nl-NL" sz="2400" b="1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Korea-oorlog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2" y="4581128"/>
            <a:ext cx="2892008" cy="2132856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659" y="1194044"/>
            <a:ext cx="3038298" cy="2278724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956" y="3983880"/>
            <a:ext cx="4464496" cy="251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0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200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idx="1"/>
          </p:nvPr>
        </p:nvSpPr>
        <p:spPr>
          <a:xfrm>
            <a:off x="107504" y="1417639"/>
            <a:ext cx="8136904" cy="189009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nl-NL" sz="2400" b="1" dirty="0" smtClean="0"/>
              <a:t>1953: Stalin dood </a:t>
            </a:r>
            <a:r>
              <a:rPr lang="nl-NL" sz="2400" b="1" dirty="0" smtClean="0">
                <a:sym typeface="Wingdings" panose="05000000000000000000" pitchFamily="2" charset="2"/>
              </a:rPr>
              <a:t> </a:t>
            </a:r>
            <a:r>
              <a:rPr lang="nl-NL" sz="2400" b="1" dirty="0">
                <a:sym typeface="Wingdings" panose="05000000000000000000" pitchFamily="2" charset="2"/>
              </a:rPr>
              <a:t>Nikita Chroesjtsjov</a:t>
            </a:r>
            <a:endParaRPr lang="nl-NL" sz="2400" b="1" dirty="0" smtClean="0"/>
          </a:p>
          <a:p>
            <a:pPr>
              <a:lnSpc>
                <a:spcPct val="150000"/>
              </a:lnSpc>
            </a:pPr>
            <a:r>
              <a:rPr lang="nl-NL" sz="2400" b="1" dirty="0" smtClean="0"/>
              <a:t>Wapenwedloop 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/>
              <a:t>Raketten met atoomwapens</a:t>
            </a:r>
            <a:endParaRPr lang="nl-NL" sz="2400" b="1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Wapenwedloop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9" y="3573015"/>
            <a:ext cx="5250800" cy="319248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10601"/>
            <a:ext cx="1816337" cy="2842092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9" y="2365453"/>
            <a:ext cx="4637962" cy="3401173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115590"/>
            <a:ext cx="3549444" cy="265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74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Berlijnse Muur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36" y="4488980"/>
            <a:ext cx="3035360" cy="227652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064" y="110601"/>
            <a:ext cx="1660545" cy="259831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743" y="4552554"/>
            <a:ext cx="4013057" cy="1929354"/>
          </a:xfrm>
          <a:prstGeom prst="rect">
            <a:avLst/>
          </a:prstGeom>
        </p:spPr>
      </p:pic>
      <p:sp>
        <p:nvSpPr>
          <p:cNvPr id="3" name="Ondertitel 2"/>
          <p:cNvSpPr>
            <a:spLocks noGrp="1"/>
          </p:cNvSpPr>
          <p:nvPr>
            <p:ph idx="1"/>
          </p:nvPr>
        </p:nvSpPr>
        <p:spPr>
          <a:xfrm>
            <a:off x="107504" y="1417638"/>
            <a:ext cx="8136904" cy="409959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nl-NL" sz="2400" b="1" dirty="0" smtClean="0">
                <a:sym typeface="Wingdings" panose="05000000000000000000" pitchFamily="2" charset="2"/>
              </a:rPr>
              <a:t>Chroesjtsjov dreigt ook Berlijn in te nemen</a:t>
            </a:r>
            <a:endParaRPr lang="nl-NL" sz="2400" b="1" dirty="0" smtClean="0"/>
          </a:p>
          <a:p>
            <a:pPr>
              <a:lnSpc>
                <a:spcPct val="150000"/>
              </a:lnSpc>
            </a:pPr>
            <a:r>
              <a:rPr lang="nl-NL" sz="2400" b="1" dirty="0" smtClean="0"/>
              <a:t>Steeds meer mensen vetrekken naar West-Berlijn 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/>
              <a:t>1961: bouw van de </a:t>
            </a:r>
            <a:r>
              <a:rPr lang="nl-NL" sz="2400" b="1" i="1" dirty="0" smtClean="0"/>
              <a:t>“antifascistische beschermingsmuur”</a:t>
            </a:r>
            <a:endParaRPr lang="nl-NL" sz="2400" b="1" dirty="0" smtClean="0"/>
          </a:p>
          <a:p>
            <a:pPr>
              <a:lnSpc>
                <a:spcPct val="150000"/>
              </a:lnSpc>
            </a:pPr>
            <a:r>
              <a:rPr lang="nl-NL" sz="2400" b="1" dirty="0" smtClean="0"/>
              <a:t>Berlijnse Muur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/>
              <a:t>Om te voorkomen dat Oost-Berlijners vertrekken </a:t>
            </a: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183840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1962: Cubacrisis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idx="1"/>
          </p:nvPr>
        </p:nvSpPr>
        <p:spPr>
          <a:xfrm>
            <a:off x="107503" y="1417638"/>
            <a:ext cx="6491833" cy="409959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nl-NL" sz="2400" b="1" dirty="0" smtClean="0">
                <a:sym typeface="Wingdings" panose="05000000000000000000" pitchFamily="2" charset="2"/>
              </a:rPr>
              <a:t>In 1959 is Cuba communistisch geworden</a:t>
            </a:r>
            <a:endParaRPr lang="nl-NL" sz="2400" b="1" dirty="0" smtClean="0"/>
          </a:p>
          <a:p>
            <a:pPr>
              <a:lnSpc>
                <a:spcPct val="150000"/>
              </a:lnSpc>
            </a:pPr>
            <a:r>
              <a:rPr lang="nl-NL" sz="2400" b="1" dirty="0" smtClean="0"/>
              <a:t>Het </a:t>
            </a:r>
            <a:r>
              <a:rPr lang="nl-NL" sz="2400" b="1" i="1" dirty="0" smtClean="0"/>
              <a:t>“rode gevaar” </a:t>
            </a:r>
            <a:r>
              <a:rPr lang="nl-NL" sz="2400" b="1" dirty="0" smtClean="0"/>
              <a:t>is nu dichtbij de VS</a:t>
            </a:r>
            <a:endParaRPr lang="nl-NL" sz="2400" b="1" dirty="0" smtClean="0"/>
          </a:p>
          <a:p>
            <a:pPr>
              <a:lnSpc>
                <a:spcPct val="150000"/>
              </a:lnSpc>
            </a:pPr>
            <a:r>
              <a:rPr lang="nl-NL" sz="2400" b="1" dirty="0" smtClean="0"/>
              <a:t>Economische boycot van de VS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/>
              <a:t>Cuba handelt met de SU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/>
              <a:t>Spionage: SU plaatst atoomraketten op Cuba</a:t>
            </a:r>
            <a:endParaRPr lang="nl-NL" sz="2400" b="1" dirty="0"/>
          </a:p>
        </p:txBody>
      </p:sp>
      <p:pic>
        <p:nvPicPr>
          <p:cNvPr id="8" name="Tijdelijke aanduiding voor inhoud 6" descr="264px-Mao_Zedong_portrai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732240" y="195570"/>
            <a:ext cx="2087463" cy="3132410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6732240" y="2768643"/>
            <a:ext cx="1348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Fidel Castro</a:t>
            </a:r>
            <a:endParaRPr lang="nl-N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599" y="4690258"/>
            <a:ext cx="2550126" cy="196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80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1962: Cubacrisis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idx="1"/>
          </p:nvPr>
        </p:nvSpPr>
        <p:spPr>
          <a:xfrm>
            <a:off x="107503" y="1417638"/>
            <a:ext cx="6491833" cy="409959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nl-NL" sz="2400" b="1" dirty="0" smtClean="0">
                <a:sym typeface="Wingdings" panose="05000000000000000000" pitchFamily="2" charset="2"/>
              </a:rPr>
              <a:t>VS grijpt in: géén raketten in onze achtertuin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>
                <a:sym typeface="Wingdings" panose="05000000000000000000" pitchFamily="2" charset="2"/>
              </a:rPr>
              <a:t>SU gaat gewoon door met plaatsen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>
                <a:sym typeface="Wingdings" panose="05000000000000000000" pitchFamily="2" charset="2"/>
              </a:rPr>
              <a:t>VS dreigt met een atoomoorlog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>
                <a:sym typeface="Wingdings" panose="05000000000000000000" pitchFamily="2" charset="2"/>
              </a:rPr>
              <a:t>Chroesjtsjov geeft toe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>
                <a:sym typeface="Wingdings" panose="05000000000000000000" pitchFamily="2" charset="2"/>
              </a:rPr>
              <a:t>Wereld op de rand van een atoomoorlog</a:t>
            </a:r>
            <a:endParaRPr lang="nl-NL" sz="2400" b="1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430392"/>
            <a:ext cx="2382743" cy="3041133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7055414" y="1440233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F. Kennedy</a:t>
            </a:r>
            <a:endParaRPr lang="nl-N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92556"/>
            <a:ext cx="2990853" cy="4065444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70" y="1624899"/>
            <a:ext cx="6418466" cy="4308990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885" y="2348880"/>
            <a:ext cx="2954915" cy="4065444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612146"/>
            <a:ext cx="1379086" cy="1760150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628801"/>
            <a:ext cx="1012422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25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idx="1"/>
          </p:nvPr>
        </p:nvSpPr>
        <p:spPr>
          <a:xfrm>
            <a:off x="107503" y="1268760"/>
            <a:ext cx="7200801" cy="547260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nl-NL" sz="2400" b="1" dirty="0" smtClean="0">
                <a:sym typeface="Wingdings" panose="05000000000000000000" pitchFamily="2" charset="2"/>
              </a:rPr>
              <a:t>Noord-Vietnam wordt communistisch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>
                <a:sym typeface="Wingdings" panose="05000000000000000000" pitchFamily="2" charset="2"/>
              </a:rPr>
              <a:t>Burgeroorlog tussen Noord en Zuid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>
                <a:sym typeface="Wingdings" panose="05000000000000000000" pitchFamily="2" charset="2"/>
              </a:rPr>
              <a:t>Domino theorie: </a:t>
            </a:r>
            <a:endParaRPr lang="nl-NL" sz="2400" b="1" dirty="0" smtClean="0">
              <a:sym typeface="Wingdings" panose="05000000000000000000" pitchFamily="2" charset="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nl-NL" sz="2400" b="1" dirty="0" smtClean="0">
                <a:sym typeface="Wingdings" panose="05000000000000000000" pitchFamily="2" charset="2"/>
              </a:rPr>
              <a:t>	VS is bang dat heel Azië communistisch wordt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>
                <a:sym typeface="Wingdings" panose="05000000000000000000" pitchFamily="2" charset="2"/>
              </a:rPr>
              <a:t>1964: </a:t>
            </a:r>
            <a:r>
              <a:rPr lang="nl-NL" sz="2400" b="1" dirty="0" smtClean="0">
                <a:sym typeface="Wingdings" panose="05000000000000000000" pitchFamily="2" charset="2"/>
              </a:rPr>
              <a:t>VS gaat meedoen</a:t>
            </a:r>
          </a:p>
          <a:p>
            <a:pPr lvl="2">
              <a:lnSpc>
                <a:spcPct val="150000"/>
              </a:lnSpc>
            </a:pPr>
            <a:r>
              <a:rPr lang="nl-NL" b="1" dirty="0" err="1" smtClean="0">
                <a:sym typeface="Wingdings" panose="05000000000000000000" pitchFamily="2" charset="2"/>
              </a:rPr>
              <a:t>Guerilla</a:t>
            </a:r>
            <a:r>
              <a:rPr lang="nl-NL" b="1" dirty="0" smtClean="0">
                <a:sym typeface="Wingdings" panose="05000000000000000000" pitchFamily="2" charset="2"/>
              </a:rPr>
              <a:t>-oorlog: niet te winnen</a:t>
            </a:r>
          </a:p>
          <a:p>
            <a:pPr lvl="2">
              <a:lnSpc>
                <a:spcPct val="150000"/>
              </a:lnSpc>
            </a:pPr>
            <a:r>
              <a:rPr lang="nl-NL" b="1" dirty="0" smtClean="0">
                <a:sym typeface="Wingdings" panose="05000000000000000000" pitchFamily="2" charset="2"/>
              </a:rPr>
              <a:t>Veel doden</a:t>
            </a:r>
          </a:p>
          <a:p>
            <a:pPr lvl="2">
              <a:lnSpc>
                <a:spcPct val="150000"/>
              </a:lnSpc>
            </a:pPr>
            <a:r>
              <a:rPr lang="nl-NL" b="1" dirty="0" smtClean="0">
                <a:sym typeface="Wingdings" panose="05000000000000000000" pitchFamily="2" charset="2"/>
              </a:rPr>
              <a:t>Kost enorm veel geld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>
                <a:sym typeface="Wingdings" panose="05000000000000000000" pitchFamily="2" charset="2"/>
              </a:rPr>
              <a:t>VS trekt zich terug</a:t>
            </a:r>
            <a:endParaRPr lang="nl-NL" sz="2400" b="1" dirty="0"/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97" y="3990806"/>
            <a:ext cx="8221003" cy="2174497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569" y="4402847"/>
            <a:ext cx="3652525" cy="1917575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30" y="1386491"/>
            <a:ext cx="6889042" cy="539459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1955-1975: Vietnamoorlog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703" y="1463005"/>
            <a:ext cx="2737492" cy="179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98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8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8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974205"/>
            <a:ext cx="4920909" cy="3346218"/>
          </a:xfrm>
          <a:prstGeom prst="rect">
            <a:avLst/>
          </a:prstGeom>
        </p:spPr>
      </p:pic>
      <p:sp>
        <p:nvSpPr>
          <p:cNvPr id="3" name="Ondertitel 2"/>
          <p:cNvSpPr>
            <a:spLocks noGrp="1"/>
          </p:cNvSpPr>
          <p:nvPr>
            <p:ph idx="1"/>
          </p:nvPr>
        </p:nvSpPr>
        <p:spPr>
          <a:xfrm>
            <a:off x="107503" y="1268760"/>
            <a:ext cx="5400601" cy="547260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nl-NL" sz="2400" b="1" dirty="0" smtClean="0">
                <a:sym typeface="Wingdings" panose="05000000000000000000" pitchFamily="2" charset="2"/>
              </a:rPr>
              <a:t>Nieuwe leider: Gorbatsjov</a:t>
            </a:r>
            <a:endParaRPr lang="nl-NL" sz="2400" b="1" dirty="0" smtClean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nl-NL" sz="2400" b="1" dirty="0" smtClean="0">
                <a:sym typeface="Wingdings" panose="05000000000000000000" pitchFamily="2" charset="2"/>
              </a:rPr>
              <a:t>Ontspanning  </a:t>
            </a:r>
            <a:endParaRPr lang="nl-NL" sz="2400" b="1" dirty="0" smtClean="0">
              <a:sym typeface="Wingdings" panose="05000000000000000000" pitchFamily="2" charset="2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sym typeface="Wingdings" panose="05000000000000000000" pitchFamily="2" charset="2"/>
              </a:rPr>
              <a:t>Minder wapens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sym typeface="Wingdings" panose="05000000000000000000" pitchFamily="2" charset="2"/>
              </a:rPr>
              <a:t>Meer vrijheid in het Oostblok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sym typeface="Wingdings" panose="05000000000000000000" pitchFamily="2" charset="2"/>
              </a:rPr>
              <a:t>Protesten in het Oostblok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>
                <a:sym typeface="Wingdings" panose="05000000000000000000" pitchFamily="2" charset="2"/>
              </a:rPr>
              <a:t>1989: Val van de Muur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>
                <a:sym typeface="Wingdings" panose="05000000000000000000" pitchFamily="2" charset="2"/>
              </a:rPr>
              <a:t>1989: einde van de DDR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>
                <a:sym typeface="Wingdings" panose="05000000000000000000" pitchFamily="2" charset="2"/>
              </a:rPr>
              <a:t>1991: einde van de Sovjet-Unie</a:t>
            </a:r>
            <a:endParaRPr lang="nl-NL" sz="2400" b="1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Einde Koude Oorlog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013" y="1326507"/>
            <a:ext cx="1803787" cy="2678557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4193248" y="3284984"/>
            <a:ext cx="1348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Gorbatsjov</a:t>
            </a:r>
            <a:endParaRPr lang="nl-N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6436276" y="3284984"/>
            <a:ext cx="1348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Reagan</a:t>
            </a:r>
            <a:endParaRPr lang="nl-N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085" y="1683021"/>
            <a:ext cx="4288927" cy="2414052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085" y="1419354"/>
            <a:ext cx="4288927" cy="2582368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858" y="4140929"/>
            <a:ext cx="3959630" cy="258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01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9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Tweede Wereldoorlog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idx="1"/>
          </p:nvPr>
        </p:nvSpPr>
        <p:spPr>
          <a:xfrm>
            <a:off x="107503" y="1417638"/>
            <a:ext cx="8333407" cy="532373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nl-NL" sz="2400" b="1" dirty="0" smtClean="0"/>
              <a:t>De Grote 3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/>
              <a:t>Winnaars: </a:t>
            </a:r>
            <a:r>
              <a:rPr lang="nl-NL" sz="2400" b="1" dirty="0" smtClean="0"/>
              <a:t>Verenigde Staten, </a:t>
            </a:r>
            <a:r>
              <a:rPr lang="nl-NL" sz="2400" b="1" dirty="0" smtClean="0"/>
              <a:t>Sovjet-Unie en </a:t>
            </a:r>
            <a:r>
              <a:rPr lang="nl-NL" sz="2400" b="1" dirty="0" smtClean="0"/>
              <a:t>Groot-Brittannië</a:t>
            </a:r>
            <a:r>
              <a:rPr lang="nl-NL" sz="2400" b="1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/>
              <a:t>Jalta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Februari 1945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Positieve stemming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Samen tegen de nazi’s </a:t>
            </a:r>
            <a:endParaRPr lang="nl-NL" sz="2400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853758"/>
            <a:ext cx="5098948" cy="3311545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3970784" y="2853758"/>
            <a:ext cx="1348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Churchill</a:t>
            </a:r>
            <a:endParaRPr lang="nl-N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6190923" y="2853758"/>
            <a:ext cx="1348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Roosevelt</a:t>
            </a:r>
            <a:endParaRPr lang="nl-N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8203004" y="2835355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Stalin</a:t>
            </a:r>
            <a:endParaRPr lang="nl-N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780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Tweede Wereldoorlog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idx="1"/>
          </p:nvPr>
        </p:nvSpPr>
        <p:spPr>
          <a:xfrm>
            <a:off x="107503" y="1417638"/>
            <a:ext cx="8333407" cy="532373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nl-NL" sz="2400" b="1" dirty="0" smtClean="0"/>
              <a:t>Potsdam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Juli 1945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Grimmige stemming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Vijandig tegen elkaar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Wantrouwen  </a:t>
            </a:r>
            <a:endParaRPr lang="nl-NL" sz="2400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090" y="2853758"/>
            <a:ext cx="4358640" cy="3311545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7324137" y="4941168"/>
            <a:ext cx="1348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Churchill</a:t>
            </a:r>
            <a:endParaRPr lang="nl-N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6156176" y="4634812"/>
            <a:ext cx="1348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Truman</a:t>
            </a:r>
            <a:endParaRPr lang="nl-N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5148064" y="4977713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Stalin</a:t>
            </a:r>
            <a:endParaRPr lang="nl-N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753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707272"/>
            <a:ext cx="3857037" cy="392716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Tweede Wereldoorlog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idx="1"/>
          </p:nvPr>
        </p:nvSpPr>
        <p:spPr>
          <a:xfrm>
            <a:off x="107504" y="1196752"/>
            <a:ext cx="6081306" cy="511256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nl-N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Supermachten</a:t>
            </a:r>
            <a:r>
              <a:rPr lang="nl-NL" sz="2400" b="1" dirty="0" smtClean="0"/>
              <a:t> VS en SU bevrijdden Europa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/>
              <a:t>Invloed in het door jou bevrijdde gebied</a:t>
            </a:r>
          </a:p>
          <a:p>
            <a:r>
              <a:rPr lang="nl-N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Westen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2400" b="1" dirty="0" smtClean="0"/>
              <a:t>Democratisch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2400" b="1" dirty="0" smtClean="0"/>
              <a:t>Kapitalistisch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2400" b="1" dirty="0" smtClean="0"/>
              <a:t>Vrijheid </a:t>
            </a:r>
            <a:endParaRPr lang="nl-NL" sz="2400" b="1" dirty="0" smtClean="0"/>
          </a:p>
          <a:p>
            <a:r>
              <a:rPr lang="nl-N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Oostblok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2400" b="1" dirty="0" smtClean="0"/>
              <a:t>Dictatuur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2400" b="1" dirty="0" smtClean="0"/>
              <a:t>Communistisch </a:t>
            </a:r>
          </a:p>
          <a:p>
            <a:r>
              <a:rPr lang="nl-N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Koude Oorlog</a:t>
            </a:r>
            <a:endParaRPr lang="nl-NL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13120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idx="1"/>
          </p:nvPr>
        </p:nvSpPr>
        <p:spPr>
          <a:xfrm>
            <a:off x="107504" y="1417638"/>
            <a:ext cx="8849058" cy="489168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nl-NL" sz="2400" b="1" dirty="0" smtClean="0"/>
              <a:t>De supermachten wantrouwen elkaar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/>
              <a:t>De ander wil wereldmacht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/>
              <a:t>VS is bang dat Turkije en Griekenland ook communistisch worden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/>
              <a:t>Communisme indammen </a:t>
            </a:r>
            <a:r>
              <a:rPr lang="nl-NL" sz="2400" b="1" dirty="0" smtClean="0">
                <a:sym typeface="Wingdings" panose="05000000000000000000" pitchFamily="2" charset="2"/>
              </a:rPr>
              <a:t> </a:t>
            </a:r>
            <a:r>
              <a:rPr lang="nl-NL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containment</a:t>
            </a:r>
            <a:endParaRPr lang="nl-NL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sym typeface="Wingdings" panose="05000000000000000000" pitchFamily="2" charset="2"/>
              </a:rPr>
              <a:t>Politiek van Truman (1947)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sym typeface="Wingdings" panose="05000000000000000000" pitchFamily="2" charset="2"/>
              </a:rPr>
              <a:t>Landen redden van het communisme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sym typeface="Wingdings" panose="05000000000000000000" pitchFamily="2" charset="2"/>
              </a:rPr>
              <a:t>Communistische opmars stuiten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sym typeface="Wingdings" panose="05000000000000000000" pitchFamily="2" charset="2"/>
              </a:rPr>
              <a:t>Communisme zou zo verdwijnen</a:t>
            </a:r>
            <a:endParaRPr lang="nl-NL" sz="2400" b="1" dirty="0"/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319" y="2488042"/>
            <a:ext cx="4009177" cy="4253326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482025"/>
            <a:ext cx="4696461" cy="325934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Containment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213" y="2153036"/>
            <a:ext cx="3203251" cy="422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5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idx="1"/>
          </p:nvPr>
        </p:nvSpPr>
        <p:spPr>
          <a:xfrm>
            <a:off x="107504" y="1417638"/>
            <a:ext cx="6120680" cy="489168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nl-NL" sz="2400" b="1" dirty="0" smtClean="0"/>
              <a:t>Communisme populair in West-Europa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Slechte economie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Chaos en ellende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Communisme aantrekkelijk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sz="2400" b="1" dirty="0" smtClean="0">
                <a:sym typeface="Wingdings" panose="05000000000000000000" pitchFamily="2" charset="2"/>
              </a:rPr>
              <a:t> </a:t>
            </a:r>
            <a:r>
              <a:rPr lang="nl-N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Marshallhulp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sym typeface="Wingdings" panose="05000000000000000000" pitchFamily="2" charset="2"/>
              </a:rPr>
              <a:t>Leningen  betere economie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sym typeface="Wingdings" panose="05000000000000000000" pitchFamily="2" charset="2"/>
              </a:rPr>
              <a:t>Tegenprestatie: kapitalistisch blijven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sym typeface="Wingdings" panose="05000000000000000000" pitchFamily="2" charset="2"/>
              </a:rPr>
              <a:t>Tegenprestatie: democratisch blijven</a:t>
            </a:r>
            <a:endParaRPr lang="nl-NL" sz="2400" b="1" dirty="0"/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785" y="1955408"/>
            <a:ext cx="3309703" cy="456993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Marshallhulp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294" y="2060848"/>
            <a:ext cx="3945934" cy="306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02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Duitse deling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191910"/>
            <a:ext cx="4590912" cy="4117409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88" y="3356992"/>
            <a:ext cx="5308018" cy="3096344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165" y="1484784"/>
            <a:ext cx="3693339" cy="3693339"/>
          </a:xfrm>
          <a:prstGeom prst="rect">
            <a:avLst/>
          </a:prstGeom>
        </p:spPr>
      </p:pic>
      <p:sp>
        <p:nvSpPr>
          <p:cNvPr id="3" name="Ondertitel 2"/>
          <p:cNvSpPr>
            <a:spLocks noGrp="1"/>
          </p:cNvSpPr>
          <p:nvPr>
            <p:ph idx="1"/>
          </p:nvPr>
        </p:nvSpPr>
        <p:spPr>
          <a:xfrm>
            <a:off x="107504" y="1417638"/>
            <a:ext cx="8064896" cy="489168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nl-NL" sz="2400" b="1" dirty="0" smtClean="0"/>
              <a:t>Duitsland verdeeld: VS, SU, </a:t>
            </a:r>
            <a:r>
              <a:rPr lang="nl-NL" sz="2400" b="1" dirty="0" err="1" smtClean="0"/>
              <a:t>Fra</a:t>
            </a:r>
            <a:r>
              <a:rPr lang="nl-NL" sz="2400" b="1" dirty="0" smtClean="0"/>
              <a:t> en GB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/>
              <a:t>Berlijn ook verdeeld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/>
              <a:t>Stalin wil héél Berlijn hebben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/>
              <a:t>Blokkade van Berlijn (1948)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/>
              <a:t>Luchtbrug naar Berlijn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/>
              <a:t>Zelfstandige Duitse staten: 1949</a:t>
            </a:r>
            <a:endParaRPr lang="nl-NL" sz="2400" b="1" dirty="0" smtClean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West-Duitsland: Bondsrepubliek Duitsland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Oost-Duitsland: DDR – Democratische Duitse Republiek</a:t>
            </a: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202893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Militaire samenwerking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648" y="3717032"/>
            <a:ext cx="2445840" cy="244584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034" y="1400126"/>
            <a:ext cx="2451306" cy="1541702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861" y="4022403"/>
            <a:ext cx="3693339" cy="2718965"/>
          </a:xfrm>
          <a:prstGeom prst="rect">
            <a:avLst/>
          </a:prstGeom>
        </p:spPr>
      </p:pic>
      <p:sp>
        <p:nvSpPr>
          <p:cNvPr id="3" name="Ondertitel 2"/>
          <p:cNvSpPr>
            <a:spLocks noGrp="1"/>
          </p:cNvSpPr>
          <p:nvPr>
            <p:ph idx="1"/>
          </p:nvPr>
        </p:nvSpPr>
        <p:spPr>
          <a:xfrm>
            <a:off x="107504" y="1417638"/>
            <a:ext cx="8064896" cy="412895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nl-N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NAVO</a:t>
            </a:r>
            <a:r>
              <a:rPr lang="nl-NL" sz="2400" b="1" dirty="0" smtClean="0"/>
              <a:t> (1949)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/>
              <a:t>Westerse landen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/>
              <a:t>Aanval op één van ons = aanval op allemaal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Warschaupact</a:t>
            </a:r>
            <a:r>
              <a:rPr lang="nl-NL" sz="2400" b="1" dirty="0" smtClean="0"/>
              <a:t> (1955)</a:t>
            </a:r>
            <a:endParaRPr lang="nl-NL" sz="2400" b="1" dirty="0" smtClean="0"/>
          </a:p>
          <a:p>
            <a:pPr>
              <a:lnSpc>
                <a:spcPct val="150000"/>
              </a:lnSpc>
            </a:pPr>
            <a:r>
              <a:rPr lang="nl-NL" sz="2400" b="1" dirty="0" smtClean="0"/>
              <a:t>Oostblok 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IJzeren Gordijn </a:t>
            </a:r>
            <a:endParaRPr lang="nl-NL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245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Korea-oorlog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492220"/>
            <a:ext cx="3240360" cy="2321156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209159"/>
            <a:ext cx="3609497" cy="2278724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825" y="4782926"/>
            <a:ext cx="2842838" cy="1897183"/>
          </a:xfrm>
          <a:prstGeom prst="rect">
            <a:avLst/>
          </a:prstGeom>
        </p:spPr>
      </p:pic>
      <p:sp>
        <p:nvSpPr>
          <p:cNvPr id="3" name="Ondertitel 2"/>
          <p:cNvSpPr>
            <a:spLocks noGrp="1"/>
          </p:cNvSpPr>
          <p:nvPr>
            <p:ph idx="1"/>
          </p:nvPr>
        </p:nvSpPr>
        <p:spPr>
          <a:xfrm>
            <a:off x="107504" y="1417638"/>
            <a:ext cx="6768752" cy="412895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l-NL" sz="2400" b="1" dirty="0" smtClean="0"/>
              <a:t>Oplopende spanningen tussen Oost en West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/>
              <a:t>1949: SU test atoombommen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sz="2400" b="1" dirty="0" smtClean="0">
                <a:sym typeface="Wingdings" panose="05000000000000000000" pitchFamily="2" charset="2"/>
              </a:rPr>
              <a:t>	 Stalin machtiger dan ooit </a:t>
            </a:r>
            <a:endParaRPr lang="nl-NL" sz="2400" b="1" dirty="0" smtClean="0"/>
          </a:p>
          <a:p>
            <a:pPr>
              <a:lnSpc>
                <a:spcPct val="150000"/>
              </a:lnSpc>
            </a:pPr>
            <a:r>
              <a:rPr lang="nl-NL" sz="2400" b="1" dirty="0" smtClean="0"/>
              <a:t>1949: China wordt communistisch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sz="2400" b="1" dirty="0" smtClean="0">
                <a:sym typeface="Wingdings" panose="05000000000000000000" pitchFamily="2" charset="2"/>
              </a:rPr>
              <a:t>	 1/3</a:t>
            </a:r>
            <a:r>
              <a:rPr lang="nl-NL" sz="2400" b="1" baseline="30000" dirty="0" smtClean="0">
                <a:sym typeface="Wingdings" panose="05000000000000000000" pitchFamily="2" charset="2"/>
              </a:rPr>
              <a:t>e</a:t>
            </a:r>
            <a:r>
              <a:rPr lang="nl-NL" sz="2400" b="1" dirty="0" smtClean="0">
                <a:sym typeface="Wingdings" panose="05000000000000000000" pitchFamily="2" charset="2"/>
              </a:rPr>
              <a:t> van de wereld is nu communist</a:t>
            </a:r>
            <a:endParaRPr lang="nl-NL" sz="2400" b="1" dirty="0" smtClean="0"/>
          </a:p>
          <a:p>
            <a:pPr>
              <a:lnSpc>
                <a:spcPct val="150000"/>
              </a:lnSpc>
            </a:pPr>
            <a:r>
              <a:rPr lang="nl-NL" sz="2400" b="1" dirty="0" smtClean="0"/>
              <a:t>1950: communistisch Noord-Korea valt democratisch Zuid-Korea aan</a:t>
            </a:r>
            <a:endParaRPr lang="nl-NL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343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1311</TotalTime>
  <Words>419</Words>
  <Application>Microsoft Office PowerPoint</Application>
  <PresentationFormat>Diavoorstelling (4:3)</PresentationFormat>
  <Paragraphs>125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1" baseType="lpstr">
      <vt:lpstr>Arial</vt:lpstr>
      <vt:lpstr>Calibri</vt:lpstr>
      <vt:lpstr>Copperplate Gothic Bold</vt:lpstr>
      <vt:lpstr>Wingdings</vt:lpstr>
      <vt:lpstr>Office-thema</vt:lpstr>
      <vt:lpstr>De Koude Oorlog</vt:lpstr>
      <vt:lpstr>Na Tweede Wereldoorlog </vt:lpstr>
      <vt:lpstr>Na Tweede Wereldoorlog </vt:lpstr>
      <vt:lpstr>Na Tweede Wereldoorlog </vt:lpstr>
      <vt:lpstr>Containment</vt:lpstr>
      <vt:lpstr>Marshallhulp</vt:lpstr>
      <vt:lpstr>Duitse deling</vt:lpstr>
      <vt:lpstr>Militaire samenwerking</vt:lpstr>
      <vt:lpstr>Korea-oorlog</vt:lpstr>
      <vt:lpstr>Korea-oorlog</vt:lpstr>
      <vt:lpstr>Wapenwedloop</vt:lpstr>
      <vt:lpstr>Berlijnse Muur</vt:lpstr>
      <vt:lpstr>1962: Cubacrisis</vt:lpstr>
      <vt:lpstr>1962: Cubacrisis</vt:lpstr>
      <vt:lpstr>1955-1975: Vietnamoorlog</vt:lpstr>
      <vt:lpstr>Einde Koude Oorlog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Industriële Revolutie</dc:title>
  <dc:creator>Ruffin</dc:creator>
  <cp:lastModifiedBy>Claudio Ruffin</cp:lastModifiedBy>
  <cp:revision>75</cp:revision>
  <dcterms:created xsi:type="dcterms:W3CDTF">2012-01-22T19:55:34Z</dcterms:created>
  <dcterms:modified xsi:type="dcterms:W3CDTF">2017-04-10T14:43:44Z</dcterms:modified>
</cp:coreProperties>
</file>